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6" r:id="rId10"/>
    <p:sldId id="265" r:id="rId11"/>
    <p:sldId id="264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46" autoAdjust="0"/>
  </p:normalViewPr>
  <p:slideViewPr>
    <p:cSldViewPr snapToGrid="0" showGuides="1">
      <p:cViewPr varScale="1">
        <p:scale>
          <a:sx n="74" d="100"/>
          <a:sy n="74" d="100"/>
        </p:scale>
        <p:origin x="369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42B39-0786-4581-9589-B3054BEF2A2E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17E959-2B09-459D-8AB4-00C14800733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613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7E959-2B09-459D-8AB4-00C14800733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2046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榫卯结构的特点就是以榫卯相吻合，这句话看起来像废话。在榫卯结构中，</a:t>
            </a:r>
            <a:r>
              <a:rPr lang="zh-CN" altLang="en-US" sz="1200" dirty="0"/>
              <a:t>凸出部分叫榫，凹进部分叫卯，因此榫卯结构是一种凹凸结合的连接方式，那么左边这个图是不是榫卯结构呢？其实也可以说是的，如果这么说，大家生活中常用的插头插座，</a:t>
            </a:r>
            <a:r>
              <a:rPr lang="en-US" altLang="zh-CN" sz="1200" dirty="0"/>
              <a:t>USB</a:t>
            </a:r>
            <a:r>
              <a:rPr lang="zh-CN" altLang="en-US" sz="1200" dirty="0"/>
              <a:t>接口雷电接口等等，其实都是榫卯结构，这里就体现出榫卯结构方便拆装的优势，不需要工具，徒手就能方便地拆装。狭义上来说，榫卯结构需要是木构件，那左边这个就不能算了。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7E959-2B09-459D-8AB4-00C14800733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37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右上角的这个结构在生活中比较常见，比如说把盒子挂到钉子上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7E959-2B09-459D-8AB4-00C14800733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160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木头是一种各向异性材料，大家可能有用过那种木制桌子，在有些方向会比较软，指甲可以直接在上面留下明显痕迹</a:t>
            </a:r>
            <a:endParaRPr lang="en-US" altLang="zh-CN" dirty="0"/>
          </a:p>
          <a:p>
            <a:r>
              <a:rPr lang="zh-CN" altLang="en-US" dirty="0"/>
              <a:t>横纹嵌压发生的变形不仅有直接受压变形，还会带动旁边一块间接受压区变形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7E959-2B09-459D-8AB4-00C14800733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4576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接下来我们来看看榫卯结构的力学性能</a:t>
            </a:r>
            <a:br>
              <a:rPr lang="en-US" altLang="zh-CN" dirty="0"/>
            </a:br>
            <a:r>
              <a:rPr lang="zh-CN" altLang="en-US" dirty="0"/>
              <a:t>滑移阶段：类似于空程差，半刚性结构有利于减震</a:t>
            </a:r>
            <a:endParaRPr lang="en-US" altLang="zh-CN" dirty="0"/>
          </a:p>
          <a:p>
            <a:pPr algn="l"/>
            <a:r>
              <a:rPr lang="en-US" altLang="zh-CN" sz="1800" b="0" i="0" u="none" strike="noStrike" baseline="0" dirty="0">
                <a:latin typeface="E-BX"/>
              </a:rPr>
              <a:t>k</a:t>
            </a:r>
            <a:r>
              <a:rPr lang="en-US" altLang="zh-CN" sz="1800" b="0" i="0" u="none" strike="noStrike" baseline="0" dirty="0">
                <a:latin typeface="E-BZ"/>
              </a:rPr>
              <a:t>1 </a:t>
            </a:r>
            <a:r>
              <a:rPr lang="zh-CN" altLang="en-US" sz="1800" b="0" i="0" u="none" strike="noStrike" baseline="0" dirty="0">
                <a:latin typeface="FZSSK--GBK1-0"/>
              </a:rPr>
              <a:t>为木材横纹受压弹性阶段的刚度</a:t>
            </a:r>
            <a:r>
              <a:rPr lang="en-US" altLang="zh-CN" sz="1800" b="0" i="0" u="none" strike="noStrike" baseline="0" dirty="0">
                <a:latin typeface="E-BZ"/>
              </a:rPr>
              <a:t>;</a:t>
            </a:r>
            <a:r>
              <a:rPr lang="en-US" altLang="zh-CN" sz="1800" b="0" i="0" u="none" strike="noStrike" baseline="0" dirty="0">
                <a:latin typeface="E-BX"/>
              </a:rPr>
              <a:t>k</a:t>
            </a:r>
            <a:r>
              <a:rPr lang="en-US" altLang="zh-CN" sz="1800" b="0" i="0" u="none" strike="noStrike" baseline="0" dirty="0">
                <a:latin typeface="E-BZ"/>
              </a:rPr>
              <a:t>2 </a:t>
            </a:r>
            <a:r>
              <a:rPr lang="zh-CN" altLang="en-US" sz="1800" b="0" i="0" u="none" strike="noStrike" baseline="0" dirty="0">
                <a:latin typeface="FZSSK--GBK1-0"/>
              </a:rPr>
              <a:t>为木材横纹受压屈服后刚度</a:t>
            </a:r>
            <a:r>
              <a:rPr lang="en-US" altLang="zh-CN" sz="1800" b="0" i="0" u="none" strike="noStrike" baseline="0" dirty="0">
                <a:latin typeface="E-BZ"/>
              </a:rPr>
              <a:t>;</a:t>
            </a:r>
            <a:r>
              <a:rPr lang="en-US" altLang="zh-CN" sz="1800" b="0" i="0" u="none" strike="noStrike" baseline="0" dirty="0" err="1">
                <a:latin typeface="E-BX"/>
              </a:rPr>
              <a:t>ε</a:t>
            </a:r>
            <a:r>
              <a:rPr lang="en-US" altLang="zh-CN" sz="1800" b="0" i="0" u="none" strike="noStrike" baseline="0" dirty="0" err="1">
                <a:latin typeface="E-BZ"/>
              </a:rPr>
              <a:t>y</a:t>
            </a:r>
            <a:r>
              <a:rPr lang="en-US" altLang="zh-CN" sz="1800" b="0" i="0" u="none" strike="noStrike" baseline="0" dirty="0">
                <a:latin typeface="E-BZ"/>
              </a:rPr>
              <a:t> </a:t>
            </a:r>
            <a:r>
              <a:rPr lang="zh-CN" altLang="en-US" sz="1800" b="0" i="0" u="none" strike="noStrike" baseline="0" dirty="0">
                <a:latin typeface="FZSSK--GBK1-0"/>
              </a:rPr>
              <a:t>和</a:t>
            </a:r>
            <a:r>
              <a:rPr lang="en-US" altLang="zh-CN" sz="1800" b="0" i="0" u="none" strike="noStrike" baseline="0" dirty="0" err="1">
                <a:latin typeface="E-BX"/>
              </a:rPr>
              <a:t>ε</a:t>
            </a:r>
            <a:r>
              <a:rPr lang="en-US" altLang="zh-CN" sz="1800" b="0" i="0" u="none" strike="noStrike" baseline="0" dirty="0" err="1">
                <a:latin typeface="E-BZ"/>
              </a:rPr>
              <a:t>u</a:t>
            </a:r>
            <a:r>
              <a:rPr lang="en-US" altLang="zh-CN" sz="1800" b="0" i="0" u="none" strike="noStrike" baseline="0" dirty="0">
                <a:latin typeface="E-BZ"/>
              </a:rPr>
              <a:t> </a:t>
            </a:r>
            <a:r>
              <a:rPr lang="zh-CN" altLang="en-US" sz="1800" b="0" i="0" u="none" strike="noStrike" baseline="0" dirty="0">
                <a:latin typeface="FZSSK--GBK1-0"/>
              </a:rPr>
              <a:t>分别为屈服点和极限点的应变</a:t>
            </a:r>
            <a:r>
              <a:rPr lang="en-US" altLang="zh-CN" sz="1800" b="0" i="0" u="none" strike="noStrike" baseline="0" dirty="0">
                <a:latin typeface="E-BZ"/>
              </a:rPr>
              <a:t>;</a:t>
            </a:r>
            <a:r>
              <a:rPr lang="en-US" altLang="zh-CN" sz="1800" b="0" i="0" u="none" strike="noStrike" baseline="0" dirty="0" err="1">
                <a:latin typeface="E-BX"/>
              </a:rPr>
              <a:t>σ</a:t>
            </a:r>
            <a:r>
              <a:rPr lang="en-US" altLang="zh-CN" sz="1800" b="0" i="0" u="none" strike="noStrike" baseline="0" dirty="0" err="1">
                <a:latin typeface="E-BZ"/>
              </a:rPr>
              <a:t>y</a:t>
            </a:r>
            <a:r>
              <a:rPr lang="en-US" altLang="zh-CN" sz="1800" b="0" i="0" u="none" strike="noStrike" baseline="0" dirty="0">
                <a:latin typeface="E-BZ"/>
              </a:rPr>
              <a:t> </a:t>
            </a:r>
            <a:r>
              <a:rPr lang="zh-CN" altLang="en-US" sz="1800" b="0" i="0" u="none" strike="noStrike" baseline="0" dirty="0">
                <a:latin typeface="FZSSK--GBK1-0"/>
              </a:rPr>
              <a:t>和</a:t>
            </a:r>
            <a:r>
              <a:rPr lang="en-US" altLang="zh-CN" sz="1800" b="0" i="0" u="none" strike="noStrike" baseline="0" dirty="0" err="1">
                <a:latin typeface="E-BX"/>
              </a:rPr>
              <a:t>σ</a:t>
            </a:r>
            <a:r>
              <a:rPr lang="en-US" altLang="zh-CN" sz="1800" b="0" i="0" u="none" strike="noStrike" baseline="0" dirty="0" err="1">
                <a:latin typeface="E-BZ"/>
              </a:rPr>
              <a:t>u</a:t>
            </a:r>
            <a:r>
              <a:rPr lang="en-US" altLang="zh-CN" sz="1800" b="0" i="0" u="none" strike="noStrike" baseline="0" dirty="0">
                <a:latin typeface="E-BZ"/>
              </a:rPr>
              <a:t> </a:t>
            </a:r>
            <a:r>
              <a:rPr lang="zh-CN" altLang="en-US" sz="1800" b="0" i="0" u="none" strike="noStrike" baseline="0" dirty="0">
                <a:latin typeface="FZSSK--GBK1-0"/>
              </a:rPr>
              <a:t>分别为屈服点和极限点的应力</a:t>
            </a:r>
            <a:r>
              <a:rPr lang="zh-CN" altLang="en-US" sz="1800" b="0" i="0" u="none" strike="noStrike" baseline="0" dirty="0">
                <a:latin typeface="E-BZ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7E959-2B09-459D-8AB4-00C14800733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01820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对于不同类型的榫卯节点有着不同的破坏形式，这边列举了几种常见的破坏形式</a:t>
            </a:r>
            <a:endParaRPr lang="en-US" altLang="zh-CN" dirty="0"/>
          </a:p>
          <a:p>
            <a:r>
              <a:rPr lang="zh-CN" altLang="en-US" dirty="0"/>
              <a:t>其中共性的破坏形式有木材压溃</a:t>
            </a:r>
            <a:r>
              <a:rPr lang="en-US" altLang="zh-CN" dirty="0"/>
              <a:t>/</a:t>
            </a:r>
            <a:r>
              <a:rPr lang="zh-CN" altLang="en-US" dirty="0"/>
              <a:t>拔榫破坏等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7E959-2B09-459D-8AB4-00C14800733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038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首先是榫卯结构可以用于很多地方，形成学科交叉，比如这篇最近发表在</a:t>
            </a:r>
            <a:r>
              <a:rPr lang="en-US" altLang="zh-CN" dirty="0"/>
              <a:t>NC</a:t>
            </a:r>
            <a:r>
              <a:rPr lang="zh-CN" altLang="en-US" dirty="0"/>
              <a:t>上的文章，做了一个</a:t>
            </a:r>
            <a:r>
              <a:rPr lang="zh-CN" altLang="en-US" b="1" i="0" dirty="0">
                <a:solidFill>
                  <a:srgbClr val="191919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榫卯结构启发的微流控制造系统</a:t>
            </a:r>
            <a:r>
              <a:rPr lang="zh-CN" altLang="en-US" b="0" i="0" dirty="0">
                <a:solidFill>
                  <a:srgbClr val="191919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，其中运用了榫卯组装策略，也就是不用连接件，直接通过两个待连接物体的形状将它们进行连接</a:t>
            </a:r>
            <a:endParaRPr lang="zh-CN" altLang="en-US" b="1" i="0" dirty="0">
              <a:solidFill>
                <a:srgbClr val="191919"/>
              </a:solidFill>
              <a:effectLst/>
              <a:latin typeface="PingFang SC" panose="020B0400000000000000" pitchFamily="34" charset="-128"/>
              <a:ea typeface="PingFang SC" panose="020B0400000000000000" pitchFamily="34" charset="-128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7E959-2B09-459D-8AB4-00C14800733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24262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然后是最近突然报道出来的月壤砖，因为在月球上面就地取材烧结，如果用榫卯结构的话就不需要其他连接件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7E959-2B09-459D-8AB4-00C14800733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058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我们的分享到此结束，感谢大家倾听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17E959-2B09-459D-8AB4-00C14800733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498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B2E62D-AFA5-265D-86C0-B3883A7B13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956ABF7-69B6-9F92-9C17-E61DB7EA84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0448E2-BF7C-23B0-4753-4A094CB8AA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B68C5E-B207-1343-A822-7748E178E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DED3EF-FA10-72EE-3E19-3DAFA41F8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F75E-3D5A-4AB3-BD1E-01FE2A564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52912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F92953-38DE-537E-1A6D-A020AF102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919EF8B-9BFD-304D-8216-972D400520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0DCA9D-8B1C-B16E-FF13-309E867F6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BAACB22-D0BF-2A85-0755-3B7592361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0C3298-8A02-D70D-88DD-2908AA9DF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F75E-3D5A-4AB3-BD1E-01FE2A564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7122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1014441-9C87-57F2-6C07-B8583C551C8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DD3519-94CD-581E-9B2A-DB37D7833C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DBB934-3F39-5257-4E62-76C099FAB0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265AE7-DA91-FEB3-BAA1-9A18FBC61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9C3B68-615C-DB4D-A3AB-406F4B248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F75E-3D5A-4AB3-BD1E-01FE2A564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6700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BDA062-119F-C1E5-11A9-3A07A9F59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043DD-A2AC-EFAA-BFEB-A80241487D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D3892-71CE-21BB-1345-B000AF747E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147B5F-4A78-F465-501A-4E5599B29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21F519-900A-50C0-17ED-1FFAAEF62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F75E-3D5A-4AB3-BD1E-01FE2A564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17604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4D722C-A03B-4FEE-C99D-35592FE47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6695" y="2522281"/>
            <a:ext cx="3943155" cy="1813438"/>
          </a:xfrm>
        </p:spPr>
        <p:txBody>
          <a:bodyPr anchor="b"/>
          <a:lstStyle>
            <a:lvl1pPr algn="ctr">
              <a:defRPr sz="6000"/>
            </a:lvl1pPr>
          </a:lstStyle>
          <a:p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A95791-E47F-BFD5-FC51-5B3B47920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E657140-58C3-9D4E-C0E0-773AB5DAE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47BF3C-6E5A-DD5B-C716-C38F2A01D3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F75E-3D5A-4AB3-BD1E-01FE2A5640FE}" type="slidenum">
              <a:rPr lang="zh-CN" altLang="en-US" smtClean="0"/>
              <a:t>‹#›</a:t>
            </a:fld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05AE66B-5B75-A77F-2915-1B2B7696EA2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6000" r="4924" b="12093"/>
          <a:stretch/>
        </p:blipFill>
        <p:spPr>
          <a:xfrm>
            <a:off x="711571" y="340555"/>
            <a:ext cx="5430130" cy="3550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7449D6D-30CC-654C-9C94-ED70312DEE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6239" r="22038" b="13447"/>
          <a:stretch/>
        </p:blipFill>
        <p:spPr>
          <a:xfrm>
            <a:off x="2021057" y="3538319"/>
            <a:ext cx="3907324" cy="26640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524069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54348C-AB94-2A59-9747-4FC919504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493423-22E6-6BD5-E627-E1EEB94882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A1E294A-AE5B-5EE4-082A-E0240336E9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8F71447-4693-D93C-A616-08D95754B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EE8ADD7-130F-479A-BEA0-E15C5D4F2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F5615FE-462B-2542-A83F-063CAFA811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F75E-3D5A-4AB3-BD1E-01FE2A564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997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9C7224-8B99-9E5B-BE5F-F2AEC569DF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1F8EEB-3603-8749-4F7F-8ADC9A2704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CA1A73B-F478-00D4-B1B3-83C02CC244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FE9C31D-5C5B-B2D5-8CD8-3E44E2DDD01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503E1E-63F8-2224-4187-6384E3A3928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B9B4B2B-B47F-BBD5-20B0-0B8BC54B8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644A21C-2825-D259-BB81-B48C44D278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72ED678-0B34-8007-5471-81E43A57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F75E-3D5A-4AB3-BD1E-01FE2A564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0358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9B1AA9-0229-76DF-D849-EEC036591C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AC0D81C-9368-98D0-6B6C-8F016CF5A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C158713-996A-9760-989C-8DAC9CE03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D4147F3-2D8A-31B0-4F4F-81FA2A7B7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F75E-3D5A-4AB3-BD1E-01FE2A564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1573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B9B41F-506F-8262-D7F9-C06C9A84D7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FCB260-95F2-5ADF-8865-FA9779BFA3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C6F60A-760A-C9DF-5901-9568C75C1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F75E-3D5A-4AB3-BD1E-01FE2A564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7435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FACDDA6-E7EF-0885-0851-76FE9F4C81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29112ED-50DC-6362-1C06-E109DA5748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875A383-E391-6720-5F01-5ABD7C6AC2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51E7FC3-07DB-5E35-C7CF-AC7B8FFF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66E995-89D9-664C-5397-0B6B655D4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460C71-2260-57D5-D673-64703BB2E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F75E-3D5A-4AB3-BD1E-01FE2A564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4131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E66CE5-0590-34A8-4B7D-6920E695B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4831BAA-CE9D-F4F1-463B-71A5945C4B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2CB9C7-E77C-6571-83F8-545BA668CB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0FEF878-B091-BC3B-B80D-FFE049D07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24E1632-5BC9-72ED-3DEE-111AC6EBA8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1A93883-CFA5-179A-CA06-3E4D23212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3EF75E-3D5A-4AB3-BD1E-01FE2A564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7598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CACCE9-4B1C-5E77-54F5-472B669E0D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D4F6C0-CD7F-92B8-C154-DBAA70C0E7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69A25E-54CE-8181-C50D-32F07A07AC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5EDF99-DF58-41EF-9D88-52CD8E858808}" type="datetimeFigureOut">
              <a:rPr lang="zh-CN" altLang="en-US" smtClean="0"/>
              <a:t>2024/10/22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AA2F9F4-84F3-3D63-4A87-08C64E61BF4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F492519-8335-5DF1-AC0E-164A6741BC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3EF75E-3D5A-4AB3-BD1E-01FE2A5640F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3925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4.jpe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gif"/><Relationship Id="rId5" Type="http://schemas.openxmlformats.org/officeDocument/2006/relationships/image" Target="../media/image12.gif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gif"/><Relationship Id="rId3" Type="http://schemas.openxmlformats.org/officeDocument/2006/relationships/image" Target="../media/image15.gif"/><Relationship Id="rId7" Type="http://schemas.openxmlformats.org/officeDocument/2006/relationships/image" Target="../media/image1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5" Type="http://schemas.openxmlformats.org/officeDocument/2006/relationships/image" Target="../media/image17.gif"/><Relationship Id="rId4" Type="http://schemas.openxmlformats.org/officeDocument/2006/relationships/image" Target="../media/image1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26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gif"/><Relationship Id="rId5" Type="http://schemas.openxmlformats.org/officeDocument/2006/relationships/image" Target="../media/image24.gif"/><Relationship Id="rId4" Type="http://schemas.openxmlformats.org/officeDocument/2006/relationships/image" Target="../media/image23.gi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3F1328F-9CAA-D62D-AD8B-55E8B5D22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46" y="0"/>
            <a:ext cx="1001890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A5271F6-09FB-6A87-6DBD-0302E6D35E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127000">
              <a:schemeClr val="accent1"/>
            </a:glow>
          </a:effectLst>
        </p:spPr>
        <p:txBody>
          <a:bodyPr/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effectLst>
                  <a:glow rad="381000">
                    <a:schemeClr val="bg1"/>
                  </a:glow>
                </a:effectLst>
              </a:rPr>
              <a:t>榫卯结构回顾与展望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DF78008-664F-49B2-E243-865BDD1F2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glow rad="127000">
              <a:schemeClr val="accent1"/>
            </a:glow>
          </a:effectLst>
        </p:spPr>
        <p:txBody>
          <a:bodyPr>
            <a:normAutofit/>
          </a:bodyPr>
          <a:lstStyle/>
          <a:p>
            <a:r>
              <a:rPr lang="zh-CN" altLang="en-US" sz="4000" dirty="0">
                <a:effectLst>
                  <a:glow rad="381000">
                    <a:schemeClr val="bg1"/>
                  </a:glow>
                </a:effectLst>
              </a:rPr>
              <a:t>刘侃 方天涧 梅临潇</a:t>
            </a:r>
          </a:p>
        </p:txBody>
      </p:sp>
      <p:pic>
        <p:nvPicPr>
          <p:cNvPr id="8" name="Picture 6" descr="微观模原木片diy木片圆木片原木片松木片木头片 木頭裝飾-阿里巴巴">
            <a:extLst>
              <a:ext uri="{FF2B5EF4-FFF2-40B4-BE49-F238E27FC236}">
                <a16:creationId xmlns:a16="http://schemas.microsoft.com/office/drawing/2014/main" id="{A06E5C91-5A02-6E02-33FE-FA4B72694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4" y="1172307"/>
            <a:ext cx="1547446" cy="15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4FD8CECF-F152-6508-AEF0-AFEC9E421A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3" r="19615" b="16423"/>
          <a:stretch/>
        </p:blipFill>
        <p:spPr bwMode="auto">
          <a:xfrm>
            <a:off x="10392000" y="1302608"/>
            <a:ext cx="1800000" cy="128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0052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BBB29FE-C25B-4F57-A0A7-143309A0F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409" y="1666969"/>
            <a:ext cx="3929783" cy="33120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2A672B85-9CD4-447A-33E2-15265DF3A1CB}"/>
              </a:ext>
            </a:extLst>
          </p:cNvPr>
          <p:cNvSpPr txBox="1"/>
          <p:nvPr/>
        </p:nvSpPr>
        <p:spPr>
          <a:xfrm>
            <a:off x="6302325" y="5206560"/>
            <a:ext cx="5115951" cy="48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木材横纹受压的应力</a:t>
            </a:r>
            <a:r>
              <a:rPr lang="en-US" altLang="zh-CN" dirty="0"/>
              <a:t>-</a:t>
            </a:r>
            <a:r>
              <a:rPr lang="zh-CN" altLang="en-US" dirty="0"/>
              <a:t>应变关系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71D144D-2745-528C-E9DC-4D85B8D144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71" y="1667266"/>
            <a:ext cx="4635970" cy="331140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EED3E7B-1381-FA60-2CE3-651342C06545}"/>
              </a:ext>
            </a:extLst>
          </p:cNvPr>
          <p:cNvSpPr txBox="1"/>
          <p:nvPr/>
        </p:nvSpPr>
        <p:spPr>
          <a:xfrm>
            <a:off x="1123070" y="5206560"/>
            <a:ext cx="3887372" cy="480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榫卯节点弯矩</a:t>
            </a:r>
            <a:r>
              <a:rPr lang="en-US" altLang="zh-CN" dirty="0"/>
              <a:t>-</a:t>
            </a:r>
            <a:r>
              <a:rPr lang="zh-CN" altLang="en-US" dirty="0"/>
              <a:t>转角关系</a:t>
            </a:r>
          </a:p>
        </p:txBody>
      </p:sp>
      <p:sp>
        <p:nvSpPr>
          <p:cNvPr id="17" name="标题 2">
            <a:extLst>
              <a:ext uri="{FF2B5EF4-FFF2-40B4-BE49-F238E27FC236}">
                <a16:creationId xmlns:a16="http://schemas.microsoft.com/office/drawing/2014/main" id="{924193E3-395B-80E3-3203-219A0C09E3D4}"/>
              </a:ext>
            </a:extLst>
          </p:cNvPr>
          <p:cNvSpPr txBox="1">
            <a:spLocks/>
          </p:cNvSpPr>
          <p:nvPr/>
        </p:nvSpPr>
        <p:spPr>
          <a:xfrm>
            <a:off x="407962" y="0"/>
            <a:ext cx="2574389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关系曲线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EEB5675-1988-0078-4E14-5FD50334DAFC}"/>
              </a:ext>
            </a:extLst>
          </p:cNvPr>
          <p:cNvSpPr txBox="1"/>
          <p:nvPr/>
        </p:nvSpPr>
        <p:spPr>
          <a:xfrm>
            <a:off x="4848664" y="413887"/>
            <a:ext cx="249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FZSSK--GBK1-0"/>
              </a:rPr>
              <a:t>简化模型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644466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>
            <a:extLst>
              <a:ext uri="{FF2B5EF4-FFF2-40B4-BE49-F238E27FC236}">
                <a16:creationId xmlns:a16="http://schemas.microsoft.com/office/drawing/2014/main" id="{C6603569-2EE0-45FE-22DD-91B14F9CC7BF}"/>
              </a:ext>
            </a:extLst>
          </p:cNvPr>
          <p:cNvSpPr txBox="1">
            <a:spLocks/>
          </p:cNvSpPr>
          <p:nvPr/>
        </p:nvSpPr>
        <p:spPr>
          <a:xfrm>
            <a:off x="407962" y="0"/>
            <a:ext cx="2574389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破坏模式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D131A7B-60C3-6766-3AE1-7C9DBD9399F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50701"/>
          <a:stretch/>
        </p:blipFill>
        <p:spPr>
          <a:xfrm>
            <a:off x="6931653" y="1064533"/>
            <a:ext cx="3637403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8C5C7760-17DE-3858-9CC2-D76042AFA616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75795"/>
          <a:stretch/>
        </p:blipFill>
        <p:spPr>
          <a:xfrm>
            <a:off x="1446305" y="1134538"/>
            <a:ext cx="3775046" cy="165999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65C1BC-89AA-CCFF-2F05-91F50374DBC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25709" b="50769"/>
          <a:stretch/>
        </p:blipFill>
        <p:spPr>
          <a:xfrm>
            <a:off x="1446305" y="3025049"/>
            <a:ext cx="3775046" cy="16130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E1D27D6-B94D-D16F-95C6-7A048E39A1A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9846" b="26632"/>
          <a:stretch/>
        </p:blipFill>
        <p:spPr>
          <a:xfrm>
            <a:off x="6794010" y="4948383"/>
            <a:ext cx="3775046" cy="16130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8684CB68-8276-AE89-1852-5FEA281820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-1" t="74154" r="929"/>
          <a:stretch/>
        </p:blipFill>
        <p:spPr>
          <a:xfrm>
            <a:off x="1481367" y="4868667"/>
            <a:ext cx="3739984" cy="1772529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4485976-1390-6CD9-93B0-2748DE29E58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50700" b="1"/>
          <a:stretch/>
        </p:blipFill>
        <p:spPr>
          <a:xfrm>
            <a:off x="6931653" y="3006458"/>
            <a:ext cx="3637403" cy="1800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222CF39-35E9-2AE2-7656-4B004664A0A5}"/>
              </a:ext>
            </a:extLst>
          </p:cNvPr>
          <p:cNvSpPr txBox="1"/>
          <p:nvPr/>
        </p:nvSpPr>
        <p:spPr>
          <a:xfrm>
            <a:off x="4642925" y="378767"/>
            <a:ext cx="3455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薄弱位置：榫卯节点</a:t>
            </a:r>
          </a:p>
        </p:txBody>
      </p:sp>
    </p:spTree>
    <p:extLst>
      <p:ext uri="{BB962C8B-B14F-4D97-AF65-F5344CB8AC3E}">
        <p14:creationId xmlns:p14="http://schemas.microsoft.com/office/powerpoint/2010/main" val="356463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C5B67-51D7-D2BD-D6A5-E1F255F5A5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5C30BDB-586F-AAEE-8C7B-3AB01B5A1E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712" y="2580322"/>
            <a:ext cx="4444902" cy="1697356"/>
          </a:xfrm>
        </p:spPr>
        <p:txBody>
          <a:bodyPr>
            <a:normAutofit fontScale="90000"/>
          </a:bodyPr>
          <a:lstStyle/>
          <a:p>
            <a:r>
              <a:rPr lang="zh-CN" altLang="en-US" sz="6700" dirty="0"/>
              <a:t>榫卯结构</a:t>
            </a:r>
            <a:br>
              <a:rPr lang="en-US" altLang="zh-CN" dirty="0"/>
            </a:br>
            <a:r>
              <a:rPr lang="zh-CN" altLang="en-US" sz="6700" dirty="0"/>
              <a:t>未来展望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39555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C4E1EC5D-D456-0759-665F-6CE93E585088}"/>
              </a:ext>
            </a:extLst>
          </p:cNvPr>
          <p:cNvSpPr txBox="1">
            <a:spLocks/>
          </p:cNvSpPr>
          <p:nvPr/>
        </p:nvSpPr>
        <p:spPr>
          <a:xfrm>
            <a:off x="407962" y="0"/>
            <a:ext cx="2574389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学科交叉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1D4BA894-8629-0E7A-1A52-06882169315B}"/>
              </a:ext>
            </a:extLst>
          </p:cNvPr>
          <p:cNvSpPr txBox="1"/>
          <p:nvPr/>
        </p:nvSpPr>
        <p:spPr>
          <a:xfrm>
            <a:off x="3048000" y="204392"/>
            <a:ext cx="1875692" cy="8104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ts val="2850"/>
              </a:lnSpc>
            </a:pPr>
            <a:r>
              <a:rPr lang="zh-CN" altLang="en-US" b="1" i="0" dirty="0">
                <a:solidFill>
                  <a:srgbClr val="191919"/>
                </a:solidFill>
                <a:effectLst/>
                <a:latin typeface="PingFang SC" panose="020B0400000000000000" pitchFamily="34" charset="-128"/>
                <a:ea typeface="PingFang SC" panose="020B0400000000000000" pitchFamily="34" charset="-128"/>
              </a:rPr>
              <a:t>榫卯结构启发的微流控制造系统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3DC9706-D19F-03B6-EB45-C5D1424A99CE}"/>
              </a:ext>
            </a:extLst>
          </p:cNvPr>
          <p:cNvSpPr txBox="1"/>
          <p:nvPr/>
        </p:nvSpPr>
        <p:spPr>
          <a:xfrm>
            <a:off x="0" y="5934670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-apple-system"/>
              </a:rPr>
              <a:t>Zhou, C., Liang, S., Qi, B.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-apple-system"/>
              </a:rPr>
              <a:t> One-pot microfluidic fabrication of micro ceramic particles.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-apple-system"/>
              </a:rPr>
              <a:t>Nat Commun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altLang="zh-CN" b="1" i="0" dirty="0">
                <a:solidFill>
                  <a:srgbClr val="222222"/>
                </a:solidFill>
                <a:effectLst/>
                <a:latin typeface="-apple-system"/>
              </a:rPr>
              <a:t>15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-apple-system"/>
              </a:rPr>
              <a:t>, 8862 (2024). https://doi.org/10.1038/s41467-024-53016-8</a:t>
            </a:r>
            <a:endParaRPr lang="zh-CN" altLang="en-US" dirty="0"/>
          </a:p>
        </p:txBody>
      </p:sp>
      <p:pic>
        <p:nvPicPr>
          <p:cNvPr id="6148" name="Picture 4" descr="figure 2">
            <a:extLst>
              <a:ext uri="{FF2B5EF4-FFF2-40B4-BE49-F238E27FC236}">
                <a16:creationId xmlns:a16="http://schemas.microsoft.com/office/drawing/2014/main" id="{09FA8556-DFD4-6CF4-31AE-506F73C6F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650" y="0"/>
            <a:ext cx="52133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0D90096-C7CB-4266-9104-4C9E5292D83D}"/>
              </a:ext>
            </a:extLst>
          </p:cNvPr>
          <p:cNvSpPr txBox="1"/>
          <p:nvPr/>
        </p:nvSpPr>
        <p:spPr>
          <a:xfrm>
            <a:off x="9350326" y="1078112"/>
            <a:ext cx="2638228" cy="4908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2850"/>
              </a:lnSpc>
            </a:pPr>
            <a:r>
              <a:rPr lang="zh-CN" altLang="en-US" sz="3200" b="0" i="0" dirty="0">
                <a:solidFill>
                  <a:srgbClr val="191919"/>
                </a:solidFill>
                <a:effectLst>
                  <a:glow rad="1346200">
                    <a:schemeClr val="bg1"/>
                  </a:glow>
                </a:effectLst>
                <a:latin typeface="PingFang SC" panose="020B0400000000000000" pitchFamily="34" charset="-128"/>
                <a:ea typeface="PingFang SC" panose="020B0400000000000000" pitchFamily="34" charset="-128"/>
              </a:rPr>
              <a:t>榫卯组装策略</a:t>
            </a:r>
            <a:endParaRPr lang="zh-CN" altLang="en-US" sz="3200" b="1" i="0" dirty="0">
              <a:solidFill>
                <a:srgbClr val="191919"/>
              </a:solidFill>
              <a:effectLst>
                <a:glow rad="1346200">
                  <a:schemeClr val="bg1"/>
                </a:glow>
              </a:effectLst>
              <a:latin typeface="PingFang SC" panose="020B0400000000000000" pitchFamily="34" charset="-128"/>
              <a:ea typeface="PingFang SC" panose="020B0400000000000000" pitchFamily="34" charset="-128"/>
            </a:endParaRPr>
          </a:p>
        </p:txBody>
      </p:sp>
      <p:pic>
        <p:nvPicPr>
          <p:cNvPr id="6150" name="Picture 6" descr="Fig. 1">
            <a:extLst>
              <a:ext uri="{FF2B5EF4-FFF2-40B4-BE49-F238E27FC236}">
                <a16:creationId xmlns:a16="http://schemas.microsoft.com/office/drawing/2014/main" id="{56F3D8C3-5E13-78FF-3DBD-D0836BEE40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84" r="39306" b="37553"/>
          <a:stretch/>
        </p:blipFill>
        <p:spPr bwMode="auto">
          <a:xfrm>
            <a:off x="141385" y="1568952"/>
            <a:ext cx="6302155" cy="354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972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2">
            <a:extLst>
              <a:ext uri="{FF2B5EF4-FFF2-40B4-BE49-F238E27FC236}">
                <a16:creationId xmlns:a16="http://schemas.microsoft.com/office/drawing/2014/main" id="{32CD7F89-48F6-9639-2CDA-2D9A07C17F59}"/>
              </a:ext>
            </a:extLst>
          </p:cNvPr>
          <p:cNvSpPr txBox="1">
            <a:spLocks/>
          </p:cNvSpPr>
          <p:nvPr/>
        </p:nvSpPr>
        <p:spPr>
          <a:xfrm>
            <a:off x="407962" y="0"/>
            <a:ext cx="2574389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月球殖民</a:t>
            </a:r>
          </a:p>
        </p:txBody>
      </p:sp>
      <p:pic>
        <p:nvPicPr>
          <p:cNvPr id="10242" name="Picture 2" descr="华科大“月球造房”黑科技亮相2019国际建筑科技博览会-行业新闻-智慧城市与智能建造产业博览会-智慧城市与智能建造产业博览会">
            <a:extLst>
              <a:ext uri="{FF2B5EF4-FFF2-40B4-BE49-F238E27FC236}">
                <a16:creationId xmlns:a16="http://schemas.microsoft.com/office/drawing/2014/main" id="{59D146D5-2A9F-C582-6047-A5F4FF76F3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84" t="26407"/>
          <a:stretch/>
        </p:blipFill>
        <p:spPr bwMode="auto">
          <a:xfrm>
            <a:off x="804202" y="1407355"/>
            <a:ext cx="4944794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△模拟“月壤砖”，通过模仿真实月壤的成分烧结形成">
            <a:extLst>
              <a:ext uri="{FF2B5EF4-FFF2-40B4-BE49-F238E27FC236}">
                <a16:creationId xmlns:a16="http://schemas.microsoft.com/office/drawing/2014/main" id="{DDE55494-24FF-37B9-3223-FAA1DB1151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11" r="16287"/>
          <a:stretch/>
        </p:blipFill>
        <p:spPr bwMode="auto">
          <a:xfrm>
            <a:off x="6553198" y="1407354"/>
            <a:ext cx="4834599" cy="32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C199C31-66D9-31F2-0237-04CEABF600E2}"/>
              </a:ext>
            </a:extLst>
          </p:cNvPr>
          <p:cNvSpPr txBox="1"/>
          <p:nvPr/>
        </p:nvSpPr>
        <p:spPr>
          <a:xfrm>
            <a:off x="2727959" y="5099945"/>
            <a:ext cx="673608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600" b="0" i="0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榫卯结构为月球基地建设提供了一种高效、灵活的组装方案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24984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6FDE12-FFC1-8ACC-248E-7B9164C01B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79206E7-83DF-A0FA-FD44-95C78EA476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6546" y="0"/>
            <a:ext cx="10018907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E1D2234-D001-329B-6988-4B1BBF9F02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effectLst>
            <a:glow rad="127000">
              <a:schemeClr val="accent1"/>
            </a:glow>
          </a:effectLst>
        </p:spPr>
        <p:txBody>
          <a:bodyPr/>
          <a:lstStyle/>
          <a:p>
            <a:r>
              <a:rPr lang="zh-CN" altLang="en-US" dirty="0">
                <a:ln>
                  <a:solidFill>
                    <a:schemeClr val="bg1"/>
                  </a:solidFill>
                </a:ln>
                <a:effectLst>
                  <a:glow rad="381000">
                    <a:schemeClr val="bg1"/>
                  </a:glow>
                </a:effectLst>
              </a:rPr>
              <a:t>感谢倾听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0C64DD0-711F-CC69-7201-4295FD41A9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glow rad="127000">
              <a:schemeClr val="accent1"/>
            </a:glow>
          </a:effectLst>
        </p:spPr>
        <p:txBody>
          <a:bodyPr vert="horz" lIns="91440" tIns="45720" rIns="91440" bIns="45720" rtlCol="0">
            <a:normAutofit/>
          </a:bodyPr>
          <a:lstStyle/>
          <a:p>
            <a:r>
              <a:rPr lang="zh-CN" altLang="en-US" sz="4000" dirty="0">
                <a:effectLst>
                  <a:glow rad="381000">
                    <a:schemeClr val="bg1"/>
                  </a:glow>
                </a:effectLst>
              </a:rPr>
              <a:t>刘侃 方天涧 梅临潇</a:t>
            </a:r>
          </a:p>
        </p:txBody>
      </p:sp>
      <p:pic>
        <p:nvPicPr>
          <p:cNvPr id="8" name="Picture 6" descr="微观模原木片diy木片圆木片原木片松木片木头片 木頭裝飾-阿里巴巴">
            <a:extLst>
              <a:ext uri="{FF2B5EF4-FFF2-40B4-BE49-F238E27FC236}">
                <a16:creationId xmlns:a16="http://schemas.microsoft.com/office/drawing/2014/main" id="{146115E2-5D42-CD93-1EA1-6BDA37D77B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84" y="1172307"/>
            <a:ext cx="1547446" cy="1547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F713518D-B2CC-C19F-8AB8-02E2E3A809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3" r="19615" b="16423"/>
          <a:stretch/>
        </p:blipFill>
        <p:spPr bwMode="auto">
          <a:xfrm>
            <a:off x="10392000" y="1302608"/>
            <a:ext cx="1800000" cy="1286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1845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C52F26C0-8286-AE5F-59B2-E5B1C6AA0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712" y="2580322"/>
            <a:ext cx="4444902" cy="1697356"/>
          </a:xfrm>
        </p:spPr>
        <p:txBody>
          <a:bodyPr>
            <a:normAutofit fontScale="90000"/>
          </a:bodyPr>
          <a:lstStyle/>
          <a:p>
            <a:r>
              <a:rPr lang="zh-CN" altLang="en-US" sz="6700" dirty="0"/>
              <a:t>榫卯结构</a:t>
            </a:r>
            <a:br>
              <a:rPr lang="en-US" altLang="zh-CN" dirty="0"/>
            </a:br>
            <a:r>
              <a:rPr lang="zh-CN" altLang="en-US" sz="6700" dirty="0"/>
              <a:t>简介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80974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ADF2BF1-1A2E-6552-AE12-A1859734E4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55" y="351691"/>
            <a:ext cx="1555452" cy="487375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8E94147-EB95-DCA2-FBE1-BA2352EBE0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7051" y="171094"/>
            <a:ext cx="10105294" cy="152640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400" dirty="0"/>
              <a:t>榫卯结构，中国古建筑以木材、砖瓦为主要建筑材料，以木构架结构为主要的结构方式，由立柱、横梁、顺檩等主要构件建造而成，各个构件之间的结点</a:t>
            </a:r>
            <a:r>
              <a:rPr lang="zh-CN" altLang="en-US" sz="2400" b="1" dirty="0"/>
              <a:t>以榫卯相吻合</a:t>
            </a:r>
            <a:r>
              <a:rPr lang="zh-CN" altLang="en-US" sz="2400" dirty="0"/>
              <a:t>，构成富有弹性的框架。</a:t>
            </a:r>
            <a:endParaRPr lang="en-US" altLang="zh-CN" sz="2400" dirty="0"/>
          </a:p>
          <a:p>
            <a:pPr marL="0" indent="0">
              <a:buNone/>
            </a:pPr>
            <a:r>
              <a:rPr lang="zh-CN" altLang="en-US" sz="2400" dirty="0"/>
              <a:t>凸出部分叫榫；凹进部分叫卯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262019A-9A35-678D-F742-9FA597B220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206" y="3327009"/>
            <a:ext cx="3256671" cy="32566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3D5547C-3A85-C123-4AB6-3EAFE1558D9E}"/>
              </a:ext>
            </a:extLst>
          </p:cNvPr>
          <p:cNvSpPr txBox="1"/>
          <p:nvPr/>
        </p:nvSpPr>
        <p:spPr>
          <a:xfrm>
            <a:off x="389206" y="1638383"/>
            <a:ext cx="346534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0" i="0" dirty="0">
                <a:solidFill>
                  <a:srgbClr val="333333"/>
                </a:solidFill>
                <a:effectLst/>
                <a:latin typeface="+mj-ea"/>
                <a:ea typeface="+mj-ea"/>
              </a:rPr>
              <a:t>凹凸结合的连接方式</a:t>
            </a:r>
            <a:endParaRPr lang="zh-CN" altLang="en-US" sz="4800" dirty="0">
              <a:latin typeface="+mj-ea"/>
              <a:ea typeface="+mj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04A9C80-E28A-421E-B89C-EE5D38879B9C}"/>
              </a:ext>
            </a:extLst>
          </p:cNvPr>
          <p:cNvSpPr txBox="1"/>
          <p:nvPr/>
        </p:nvSpPr>
        <p:spPr>
          <a:xfrm>
            <a:off x="4222311" y="1638383"/>
            <a:ext cx="3465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solidFill>
                  <a:srgbClr val="333333"/>
                </a:solidFill>
                <a:latin typeface="+mj-ea"/>
                <a:ea typeface="+mj-ea"/>
              </a:rPr>
              <a:t>木构件</a:t>
            </a:r>
            <a:endParaRPr lang="zh-CN" altLang="en-US" sz="4800" dirty="0">
              <a:latin typeface="+mj-ea"/>
              <a:ea typeface="+mj-ea"/>
            </a:endParaRPr>
          </a:p>
        </p:txBody>
      </p:sp>
      <p:pic>
        <p:nvPicPr>
          <p:cNvPr id="2054" name="Picture 6" descr="微观模原木片diy木片圆木片原木片松木片木头片 木頭裝飾-阿里巴巴">
            <a:extLst>
              <a:ext uri="{FF2B5EF4-FFF2-40B4-BE49-F238E27FC236}">
                <a16:creationId xmlns:a16="http://schemas.microsoft.com/office/drawing/2014/main" id="{5AFDFE51-A312-04B0-AEB6-0353B14EA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648" y="3327009"/>
            <a:ext cx="3256671" cy="3256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700CC8-70FD-7B49-00D5-274D734EE2C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33384" t="6351" r="21578" b="13815"/>
          <a:stretch/>
        </p:blipFill>
        <p:spPr>
          <a:xfrm>
            <a:off x="8264090" y="3323492"/>
            <a:ext cx="3538704" cy="3263705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A9C152BD-618A-A8E7-375F-FF61DB1B7A98}"/>
              </a:ext>
            </a:extLst>
          </p:cNvPr>
          <p:cNvSpPr txBox="1"/>
          <p:nvPr/>
        </p:nvSpPr>
        <p:spPr>
          <a:xfrm>
            <a:off x="8300770" y="1638382"/>
            <a:ext cx="34653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dirty="0">
                <a:latin typeface="+mj-ea"/>
                <a:ea typeface="+mj-ea"/>
              </a:rPr>
              <a:t>榫卯结构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9201331B-4FFF-FD97-2A91-605CD915829E}"/>
              </a:ext>
            </a:extLst>
          </p:cNvPr>
          <p:cNvSpPr txBox="1"/>
          <p:nvPr/>
        </p:nvSpPr>
        <p:spPr>
          <a:xfrm>
            <a:off x="1626591" y="5933049"/>
            <a:ext cx="1826141" cy="4908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ts val="2850"/>
              </a:lnSpc>
              <a:defRPr sz="3200" b="0" i="0">
                <a:solidFill>
                  <a:srgbClr val="191919"/>
                </a:solidFill>
                <a:effectLst>
                  <a:glow rad="1346200">
                    <a:schemeClr val="bg1"/>
                  </a:glow>
                </a:effectLst>
                <a:latin typeface="PingFang SC" panose="020B0400000000000000" pitchFamily="34" charset="-128"/>
                <a:ea typeface="PingFang SC" panose="020B0400000000000000" pitchFamily="34" charset="-128"/>
              </a:defRPr>
            </a:lvl1pPr>
          </a:lstStyle>
          <a:p>
            <a:r>
              <a:rPr lang="zh-CN" altLang="en-US" dirty="0"/>
              <a:t>方便拆装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FEF42B-C918-E9F9-59F2-609834764300}"/>
              </a:ext>
            </a:extLst>
          </p:cNvPr>
          <p:cNvSpPr txBox="1"/>
          <p:nvPr/>
        </p:nvSpPr>
        <p:spPr>
          <a:xfrm>
            <a:off x="5659329" y="5933049"/>
            <a:ext cx="1826141" cy="4908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ts val="2850"/>
              </a:lnSpc>
              <a:defRPr sz="3200" b="0" i="0">
                <a:solidFill>
                  <a:srgbClr val="191919"/>
                </a:solidFill>
                <a:effectLst>
                  <a:glow rad="1346200">
                    <a:schemeClr val="bg1"/>
                  </a:glow>
                </a:effectLst>
                <a:latin typeface="PingFang SC" panose="020B0400000000000000" pitchFamily="34" charset="-128"/>
                <a:ea typeface="PingFang SC" panose="020B0400000000000000" pitchFamily="34" charset="-128"/>
              </a:defRPr>
            </a:lvl1pPr>
          </a:lstStyle>
          <a:p>
            <a:r>
              <a:rPr lang="zh-CN" altLang="en-US" dirty="0"/>
              <a:t>各向异性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EA98C35-E5AC-7AA0-1E5E-75E2FD69EDF1}"/>
              </a:ext>
            </a:extLst>
          </p:cNvPr>
          <p:cNvSpPr txBox="1"/>
          <p:nvPr/>
        </p:nvSpPr>
        <p:spPr>
          <a:xfrm>
            <a:off x="7606764" y="5933049"/>
            <a:ext cx="4853354" cy="49084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lnSpc>
                <a:spcPts val="2850"/>
              </a:lnSpc>
              <a:defRPr sz="3200" b="0" i="0">
                <a:solidFill>
                  <a:srgbClr val="191919"/>
                </a:solidFill>
                <a:effectLst>
                  <a:glow rad="1346200">
                    <a:schemeClr val="bg1"/>
                  </a:glow>
                </a:effectLst>
                <a:latin typeface="PingFang SC" panose="020B0400000000000000" pitchFamily="34" charset="-128"/>
                <a:ea typeface="PingFang SC" panose="020B0400000000000000" pitchFamily="34" charset="-128"/>
              </a:defRPr>
            </a:lvl1pPr>
          </a:lstStyle>
          <a:p>
            <a:r>
              <a:rPr lang="zh-CN" altLang="en-US" dirty="0"/>
              <a:t>来自东方的神秘力量</a:t>
            </a:r>
          </a:p>
        </p:txBody>
      </p:sp>
    </p:spTree>
    <p:extLst>
      <p:ext uri="{BB962C8B-B14F-4D97-AF65-F5344CB8AC3E}">
        <p14:creationId xmlns:p14="http://schemas.microsoft.com/office/powerpoint/2010/main" val="36022351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1C3CD-E8FE-730D-705A-F587A955F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6CBF2F2-CCEE-4500-9166-010FBB3FFC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712" y="2580322"/>
            <a:ext cx="4444902" cy="1697356"/>
          </a:xfrm>
        </p:spPr>
        <p:txBody>
          <a:bodyPr>
            <a:normAutofit fontScale="90000"/>
          </a:bodyPr>
          <a:lstStyle/>
          <a:p>
            <a:r>
              <a:rPr lang="zh-CN" altLang="en-US" sz="6700" dirty="0"/>
              <a:t>榫卯结构</a:t>
            </a:r>
            <a:br>
              <a:rPr lang="en-US" altLang="zh-CN" dirty="0"/>
            </a:br>
            <a:r>
              <a:rPr lang="zh-CN" altLang="en-US" sz="6700" dirty="0"/>
              <a:t>分类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5299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87C2AA-A1ED-461A-3BC6-FB72FB2E85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67FAFBE2-C27E-00BF-33AF-09A26D9D1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62" y="0"/>
            <a:ext cx="11990363" cy="1219200"/>
          </a:xfrm>
        </p:spPr>
        <p:txBody>
          <a:bodyPr>
            <a:normAutofit/>
          </a:bodyPr>
          <a:lstStyle/>
          <a:p>
            <a:r>
              <a:rPr lang="zh-CN" altLang="en-US" dirty="0"/>
              <a:t>作为点的接合</a:t>
            </a:r>
          </a:p>
        </p:txBody>
      </p:sp>
      <p:pic>
        <p:nvPicPr>
          <p:cNvPr id="5122" name="Picture 2" descr="图片">
            <a:extLst>
              <a:ext uri="{FF2B5EF4-FFF2-40B4-BE49-F238E27FC236}">
                <a16:creationId xmlns:a16="http://schemas.microsoft.com/office/drawing/2014/main" id="{A9410AEB-E9D6-D9DB-0833-4EB560589A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0" y="1278182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图片">
            <a:extLst>
              <a:ext uri="{FF2B5EF4-FFF2-40B4-BE49-F238E27FC236}">
                <a16:creationId xmlns:a16="http://schemas.microsoft.com/office/drawing/2014/main" id="{C5B0F00F-C4D2-C4B1-6F85-84C0156715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570" y="1278182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图片">
            <a:extLst>
              <a:ext uri="{FF2B5EF4-FFF2-40B4-BE49-F238E27FC236}">
                <a16:creationId xmlns:a16="http://schemas.microsoft.com/office/drawing/2014/main" id="{978AD0AA-0D29-08C4-133A-9799B746B2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570" y="3964008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图片">
            <a:extLst>
              <a:ext uri="{FF2B5EF4-FFF2-40B4-BE49-F238E27FC236}">
                <a16:creationId xmlns:a16="http://schemas.microsoft.com/office/drawing/2014/main" id="{C8BD6171-DFDD-83C9-05AB-D2EF29DA5B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170" y="1278182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0" name="Picture 10" descr="图片">
            <a:extLst>
              <a:ext uri="{FF2B5EF4-FFF2-40B4-BE49-F238E27FC236}">
                <a16:creationId xmlns:a16="http://schemas.microsoft.com/office/drawing/2014/main" id="{047223B0-F161-8169-1BCA-C7E4E39F53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7170" y="3964008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2" name="Picture 12" descr="图片">
            <a:extLst>
              <a:ext uri="{FF2B5EF4-FFF2-40B4-BE49-F238E27FC236}">
                <a16:creationId xmlns:a16="http://schemas.microsoft.com/office/drawing/2014/main" id="{89DA94E6-2B40-7B11-2E1B-61FE8F1919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70" y="3964008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1723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54B95CF-6EEB-E707-E878-43FBCF7BC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62" y="0"/>
            <a:ext cx="11990363" cy="1219200"/>
          </a:xfrm>
        </p:spPr>
        <p:txBody>
          <a:bodyPr>
            <a:normAutofit/>
          </a:bodyPr>
          <a:lstStyle/>
          <a:p>
            <a:r>
              <a:rPr lang="zh-CN" altLang="en-US" dirty="0"/>
              <a:t>面与面的接合</a:t>
            </a:r>
          </a:p>
        </p:txBody>
      </p:sp>
      <p:pic>
        <p:nvPicPr>
          <p:cNvPr id="3074" name="Picture 2" descr="图片">
            <a:extLst>
              <a:ext uri="{FF2B5EF4-FFF2-40B4-BE49-F238E27FC236}">
                <a16:creationId xmlns:a16="http://schemas.microsoft.com/office/drawing/2014/main" id="{05616A7E-7152-6ADA-FD79-C9A39677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70" y="1269000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图片">
            <a:extLst>
              <a:ext uri="{FF2B5EF4-FFF2-40B4-BE49-F238E27FC236}">
                <a16:creationId xmlns:a16="http://schemas.microsoft.com/office/drawing/2014/main" id="{1F2FA217-22D9-C2C8-BBC1-80A0B9FE2A0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0" y="1269000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图片">
            <a:extLst>
              <a:ext uri="{FF2B5EF4-FFF2-40B4-BE49-F238E27FC236}">
                <a16:creationId xmlns:a16="http://schemas.microsoft.com/office/drawing/2014/main" id="{59FD1FF7-A374-1DB1-06F9-7B1401E50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6211" y="3943620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图片">
            <a:extLst>
              <a:ext uri="{FF2B5EF4-FFF2-40B4-BE49-F238E27FC236}">
                <a16:creationId xmlns:a16="http://schemas.microsoft.com/office/drawing/2014/main" id="{817B7C3F-30FE-FF2B-BD37-DB950424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51" y="1269000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图片">
            <a:extLst>
              <a:ext uri="{FF2B5EF4-FFF2-40B4-BE49-F238E27FC236}">
                <a16:creationId xmlns:a16="http://schemas.microsoft.com/office/drawing/2014/main" id="{4D67D6FE-2445-EA64-165A-73BEE03DA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0051" y="3943620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图片">
            <a:extLst>
              <a:ext uri="{FF2B5EF4-FFF2-40B4-BE49-F238E27FC236}">
                <a16:creationId xmlns:a16="http://schemas.microsoft.com/office/drawing/2014/main" id="{CF4DF7EE-1567-F7F2-095F-B64B1664D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70" y="3943620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0603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B2DF22-027F-1C38-3C4A-A3BC714F6F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B08E36E-6104-4E7A-E403-E2C151A850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962" y="0"/>
            <a:ext cx="11990363" cy="1219200"/>
          </a:xfrm>
        </p:spPr>
        <p:txBody>
          <a:bodyPr>
            <a:normAutofit/>
          </a:bodyPr>
          <a:lstStyle/>
          <a:p>
            <a:r>
              <a:rPr lang="zh-CN" altLang="en-US" dirty="0"/>
              <a:t>构件组合</a:t>
            </a:r>
          </a:p>
        </p:txBody>
      </p:sp>
      <p:pic>
        <p:nvPicPr>
          <p:cNvPr id="4098" name="Picture 2" descr="图片">
            <a:extLst>
              <a:ext uri="{FF2B5EF4-FFF2-40B4-BE49-F238E27FC236}">
                <a16:creationId xmlns:a16="http://schemas.microsoft.com/office/drawing/2014/main" id="{06899B94-9CA0-E4B7-12ED-6B969F106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8" y="1269000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图片">
            <a:extLst>
              <a:ext uri="{FF2B5EF4-FFF2-40B4-BE49-F238E27FC236}">
                <a16:creationId xmlns:a16="http://schemas.microsoft.com/office/drawing/2014/main" id="{DDA354CE-1A2B-6F74-DCF7-C13BF07777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7004" y="1269000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图片">
            <a:extLst>
              <a:ext uri="{FF2B5EF4-FFF2-40B4-BE49-F238E27FC236}">
                <a16:creationId xmlns:a16="http://schemas.microsoft.com/office/drawing/2014/main" id="{2B9A690C-2668-8DB7-A524-BEEE54281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2" y="1269000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图片">
            <a:extLst>
              <a:ext uri="{FF2B5EF4-FFF2-40B4-BE49-F238E27FC236}">
                <a16:creationId xmlns:a16="http://schemas.microsoft.com/office/drawing/2014/main" id="{CD0D07E5-F3FA-57A0-F9EA-E2CE6D31F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335" y="4036232"/>
            <a:ext cx="2880000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图片">
            <a:extLst>
              <a:ext uri="{FF2B5EF4-FFF2-40B4-BE49-F238E27FC236}">
                <a16:creationId xmlns:a16="http://schemas.microsoft.com/office/drawing/2014/main" id="{A90DDA8B-DF7E-9FF8-BE94-A397CDB0BD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9262" y="4036232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 descr="图片">
            <a:extLst>
              <a:ext uri="{FF2B5EF4-FFF2-40B4-BE49-F238E27FC236}">
                <a16:creationId xmlns:a16="http://schemas.microsoft.com/office/drawing/2014/main" id="{2FC925E9-E74A-D877-758B-DC56E72D7B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98" y="4036232"/>
            <a:ext cx="3237471" cy="21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262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C3A7C0-15B0-DD09-319E-F0706251E6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DA281C3-A1A7-AD78-F059-B44C8337A4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5712" y="2580322"/>
            <a:ext cx="4444902" cy="1697356"/>
          </a:xfrm>
        </p:spPr>
        <p:txBody>
          <a:bodyPr>
            <a:normAutofit fontScale="90000"/>
          </a:bodyPr>
          <a:lstStyle/>
          <a:p>
            <a:r>
              <a:rPr lang="zh-CN" altLang="en-US" sz="6700" dirty="0"/>
              <a:t>榫卯结构</a:t>
            </a:r>
            <a:br>
              <a:rPr lang="en-US" altLang="zh-CN" dirty="0"/>
            </a:br>
            <a:r>
              <a:rPr lang="zh-CN" altLang="en-US" sz="6700" dirty="0"/>
              <a:t>力学性能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3182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2">
            <a:extLst>
              <a:ext uri="{FF2B5EF4-FFF2-40B4-BE49-F238E27FC236}">
                <a16:creationId xmlns:a16="http://schemas.microsoft.com/office/drawing/2014/main" id="{46991C1F-9861-B29C-D0B4-2947B962DB7D}"/>
              </a:ext>
            </a:extLst>
          </p:cNvPr>
          <p:cNvSpPr txBox="1">
            <a:spLocks/>
          </p:cNvSpPr>
          <p:nvPr/>
        </p:nvSpPr>
        <p:spPr>
          <a:xfrm>
            <a:off x="1253783" y="5225318"/>
            <a:ext cx="3429000" cy="58464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zh-CN" altLang="en-US" dirty="0"/>
              <a:t>透榫节点受力示意图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BF9B9F-5298-4FC4-2154-55BA253E16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57" y="1456018"/>
            <a:ext cx="4485452" cy="337914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38820F5-2D4D-4577-4AC1-65DF229FC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770" y="1453588"/>
            <a:ext cx="4332175" cy="33840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B4BCCDAD-4B76-8224-22E9-19E778CA388B}"/>
              </a:ext>
            </a:extLst>
          </p:cNvPr>
          <p:cNvSpPr txBox="1"/>
          <p:nvPr/>
        </p:nvSpPr>
        <p:spPr>
          <a:xfrm>
            <a:off x="7120770" y="5225318"/>
            <a:ext cx="3988741" cy="48013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indent="0" algn="ctr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/>
            </a:lvl1pPr>
            <a:lvl2pPr marL="685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zh-CN" altLang="en-US" dirty="0"/>
              <a:t>木材横纹嵌压变形示意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C11EB35-D041-A739-220F-C7E39D19413E}"/>
              </a:ext>
            </a:extLst>
          </p:cNvPr>
          <p:cNvSpPr txBox="1"/>
          <p:nvPr/>
        </p:nvSpPr>
        <p:spPr>
          <a:xfrm>
            <a:off x="0" y="570544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b="0" i="0" u="none" strike="noStrike" baseline="0" dirty="0">
                <a:latin typeface="FZSSK--GBK1-0"/>
              </a:rPr>
              <a:t>由于榫头为横纹受压</a:t>
            </a:r>
            <a:r>
              <a:rPr lang="en-US" altLang="zh-CN" sz="1800" b="0" i="0" u="none" strike="noStrike" baseline="0" dirty="0">
                <a:latin typeface="E-BZ"/>
              </a:rPr>
              <a:t>,</a:t>
            </a:r>
            <a:r>
              <a:rPr lang="zh-CN" altLang="en-US" sz="1800" b="0" i="0" u="none" strike="noStrike" baseline="0" dirty="0">
                <a:latin typeface="FZSSK--GBK1-0"/>
              </a:rPr>
              <a:t>其变形量远大于卯口</a:t>
            </a:r>
            <a:endParaRPr lang="zh-CN" altLang="en-US" dirty="0"/>
          </a:p>
        </p:txBody>
      </p:sp>
      <p:sp>
        <p:nvSpPr>
          <p:cNvPr id="14" name="标题 2">
            <a:extLst>
              <a:ext uri="{FF2B5EF4-FFF2-40B4-BE49-F238E27FC236}">
                <a16:creationId xmlns:a16="http://schemas.microsoft.com/office/drawing/2014/main" id="{1BC1A38A-EA02-17DF-53DF-4C41B3AC03A8}"/>
              </a:ext>
            </a:extLst>
          </p:cNvPr>
          <p:cNvSpPr txBox="1">
            <a:spLocks/>
          </p:cNvSpPr>
          <p:nvPr/>
        </p:nvSpPr>
        <p:spPr>
          <a:xfrm>
            <a:off x="407962" y="0"/>
            <a:ext cx="2574389" cy="12192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受力形变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7AC2927-3374-B19F-B8E4-C53C68836382}"/>
              </a:ext>
            </a:extLst>
          </p:cNvPr>
          <p:cNvSpPr txBox="1"/>
          <p:nvPr/>
        </p:nvSpPr>
        <p:spPr>
          <a:xfrm>
            <a:off x="4848664" y="413887"/>
            <a:ext cx="24946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0" i="0" u="none" strike="noStrike" baseline="0" dirty="0">
                <a:latin typeface="FZSSK--GBK1-0"/>
              </a:rPr>
              <a:t>各向异性材料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750710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华文黑体">
      <a:majorFont>
        <a:latin typeface="Times New Roman"/>
        <a:ea typeface="华文黑体"/>
        <a:cs typeface=""/>
      </a:majorFont>
      <a:minorFont>
        <a:latin typeface="Times New Roman"/>
        <a:ea typeface="华文细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680</Words>
  <Application>Microsoft Office PowerPoint</Application>
  <PresentationFormat>宽屏</PresentationFormat>
  <Paragraphs>56</Paragraphs>
  <Slides>15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-apple-system</vt:lpstr>
      <vt:lpstr>E-BX</vt:lpstr>
      <vt:lpstr>E-BZ</vt:lpstr>
      <vt:lpstr>FZSSK--GBK1-0</vt:lpstr>
      <vt:lpstr>PingFang SC</vt:lpstr>
      <vt:lpstr>等线</vt:lpstr>
      <vt:lpstr>Microsoft Yahei</vt:lpstr>
      <vt:lpstr>Arial</vt:lpstr>
      <vt:lpstr>Times New Roman</vt:lpstr>
      <vt:lpstr>Office 主题​​</vt:lpstr>
      <vt:lpstr>榫卯结构回顾与展望</vt:lpstr>
      <vt:lpstr>榫卯结构 简介</vt:lpstr>
      <vt:lpstr>PowerPoint 演示文稿</vt:lpstr>
      <vt:lpstr>榫卯结构 分类</vt:lpstr>
      <vt:lpstr>作为点的接合</vt:lpstr>
      <vt:lpstr>面与面的接合</vt:lpstr>
      <vt:lpstr>构件组合</vt:lpstr>
      <vt:lpstr>榫卯结构 力学性能</vt:lpstr>
      <vt:lpstr>PowerPoint 演示文稿</vt:lpstr>
      <vt:lpstr>PowerPoint 演示文稿</vt:lpstr>
      <vt:lpstr>PowerPoint 演示文稿</vt:lpstr>
      <vt:lpstr>榫卯结构 未来展望</vt:lpstr>
      <vt:lpstr>PowerPoint 演示文稿</vt:lpstr>
      <vt:lpstr>PowerPoint 演示文稿</vt:lpstr>
      <vt:lpstr>感谢倾听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KAN LIU</dc:creator>
  <cp:lastModifiedBy>KAN LIU</cp:lastModifiedBy>
  <cp:revision>35</cp:revision>
  <dcterms:created xsi:type="dcterms:W3CDTF">2024-10-21T05:45:00Z</dcterms:created>
  <dcterms:modified xsi:type="dcterms:W3CDTF">2024-10-22T02:11:19Z</dcterms:modified>
</cp:coreProperties>
</file>